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C584B19-BC10-4BBC-95CF-48256426A6A8}" type="datetimeFigureOut">
              <a:rPr lang="en-US" smtClean="0"/>
              <a:t>4/24/2012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62CF5F9B-00FA-425C-8577-4334B03FB6FC}"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584B19-BC10-4BBC-95CF-48256426A6A8}" type="datetimeFigureOut">
              <a:rPr lang="en-US" smtClean="0"/>
              <a:t>4/24/2012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CF5F9B-00FA-425C-8577-4334B03FB6F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584B19-BC10-4BBC-95CF-48256426A6A8}" type="datetimeFigureOut">
              <a:rPr lang="en-US" smtClean="0"/>
              <a:t>4/24/2012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CF5F9B-00FA-425C-8577-4334B03FB6F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584B19-BC10-4BBC-95CF-48256426A6A8}" type="datetimeFigureOut">
              <a:rPr lang="en-US" smtClean="0"/>
              <a:t>4/24/2012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CF5F9B-00FA-425C-8577-4334B03FB6F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584B19-BC10-4BBC-95CF-48256426A6A8}" type="datetimeFigureOut">
              <a:rPr lang="en-US" smtClean="0"/>
              <a:t>4/24/2012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62CF5F9B-00FA-425C-8577-4334B03FB6FC}"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584B19-BC10-4BBC-95CF-48256426A6A8}" type="datetimeFigureOut">
              <a:rPr lang="en-US" smtClean="0"/>
              <a:t>4/24/2012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CF5F9B-00FA-425C-8577-4334B03FB6F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C584B19-BC10-4BBC-95CF-48256426A6A8}" type="datetimeFigureOut">
              <a:rPr lang="en-US" smtClean="0"/>
              <a:t>4/24/2012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CF5F9B-00FA-425C-8577-4334B03FB6F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584B19-BC10-4BBC-95CF-48256426A6A8}" type="datetimeFigureOut">
              <a:rPr lang="en-US" smtClean="0"/>
              <a:t>4/24/2012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CF5F9B-00FA-425C-8577-4334B03FB6F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84B19-BC10-4BBC-95CF-48256426A6A8}" type="datetimeFigureOut">
              <a:rPr lang="en-US" smtClean="0"/>
              <a:t>4/24/2012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CF5F9B-00FA-425C-8577-4334B03FB6F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584B19-BC10-4BBC-95CF-48256426A6A8}" type="datetimeFigureOut">
              <a:rPr lang="en-US" smtClean="0"/>
              <a:t>4/24/2012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CF5F9B-00FA-425C-8577-4334B03FB6F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584B19-BC10-4BBC-95CF-48256426A6A8}" type="datetimeFigureOut">
              <a:rPr lang="en-US" smtClean="0"/>
              <a:t>4/24/2012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CF5F9B-00FA-425C-8577-4334B03FB6F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C584B19-BC10-4BBC-95CF-48256426A6A8}" type="datetimeFigureOut">
              <a:rPr lang="en-US" smtClean="0"/>
              <a:t>4/24/2012</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2CF5F9B-00FA-425C-8577-4334B03FB6FC}"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Diseases, Pests and queenlessness</a:t>
            </a:r>
            <a:endParaRPr lang="en-US" dirty="0"/>
          </a:p>
        </p:txBody>
      </p:sp>
    </p:spTree>
    <p:extLst>
      <p:ext uri="{BB962C8B-B14F-4D97-AF65-F5344CB8AC3E}">
        <p14:creationId xmlns:p14="http://schemas.microsoft.com/office/powerpoint/2010/main" val="62977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lstStyle/>
          <a:p>
            <a:r>
              <a:rPr lang="en-US" dirty="0" smtClean="0"/>
              <a:t>Nosema</a:t>
            </a:r>
            <a:endParaRPr lang="en-US" dirty="0"/>
          </a:p>
        </p:txBody>
      </p:sp>
      <p:sp>
        <p:nvSpPr>
          <p:cNvPr id="5" name="Content Placeholder 4"/>
          <p:cNvSpPr>
            <a:spLocks noGrp="1"/>
          </p:cNvSpPr>
          <p:nvPr>
            <p:ph idx="1"/>
          </p:nvPr>
        </p:nvSpPr>
        <p:spPr>
          <a:xfrm>
            <a:off x="457200" y="1295400"/>
            <a:ext cx="8229600" cy="5334000"/>
          </a:xfrm>
        </p:spPr>
        <p:txBody>
          <a:bodyPr>
            <a:normAutofit fontScale="47500" lnSpcReduction="20000"/>
          </a:bodyPr>
          <a:lstStyle/>
          <a:p>
            <a:pPr marL="137160" indent="0">
              <a:buNone/>
            </a:pPr>
            <a:r>
              <a:rPr lang="en-US" dirty="0"/>
              <a:t>Nosema is both the name of a condition and the organism which causes it. In the U.S. we have two species, </a:t>
            </a:r>
            <a:r>
              <a:rPr lang="en-US" i="1" dirty="0"/>
              <a:t>Nosema apis</a:t>
            </a:r>
            <a:r>
              <a:rPr lang="en-US" dirty="0"/>
              <a:t> and </a:t>
            </a:r>
            <a:r>
              <a:rPr lang="en-US" i="1" dirty="0"/>
              <a:t>Nosema ceranae</a:t>
            </a:r>
            <a:r>
              <a:rPr lang="en-US" dirty="0"/>
              <a:t>. </a:t>
            </a:r>
            <a:endParaRPr lang="en-US" dirty="0" smtClean="0"/>
          </a:p>
          <a:p>
            <a:pPr marL="137160" indent="0">
              <a:buNone/>
            </a:pPr>
            <a:endParaRPr lang="en-US" dirty="0"/>
          </a:p>
          <a:p>
            <a:r>
              <a:rPr lang="en-US" dirty="0"/>
              <a:t>Both species are a unicellular fungus which resides in the gut of the </a:t>
            </a:r>
            <a:r>
              <a:rPr lang="en-US" dirty="0" smtClean="0"/>
              <a:t>bee</a:t>
            </a:r>
          </a:p>
          <a:p>
            <a:r>
              <a:rPr lang="en-US" dirty="0" smtClean="0"/>
              <a:t>The </a:t>
            </a:r>
            <a:r>
              <a:rPr lang="en-US" dirty="0"/>
              <a:t>parasite has a polar tube that penetrates cells of the </a:t>
            </a:r>
            <a:r>
              <a:rPr lang="en-US" dirty="0" smtClean="0"/>
              <a:t>bee</a:t>
            </a:r>
          </a:p>
          <a:p>
            <a:r>
              <a:rPr lang="en-US" dirty="0" smtClean="0"/>
              <a:t>Injects </a:t>
            </a:r>
            <a:r>
              <a:rPr lang="en-US" dirty="0"/>
              <a:t>the necessary elements for reproduction into the cell. </a:t>
            </a:r>
            <a:endParaRPr lang="en-US" dirty="0" smtClean="0"/>
          </a:p>
          <a:p>
            <a:r>
              <a:rPr lang="en-US" dirty="0" smtClean="0"/>
              <a:t>Inside </a:t>
            </a:r>
            <a:r>
              <a:rPr lang="en-US" dirty="0"/>
              <a:t>the cell of the bee’s gut, Nosema reproduces by forming </a:t>
            </a:r>
            <a:r>
              <a:rPr lang="en-US" dirty="0" smtClean="0"/>
              <a:t>spores</a:t>
            </a:r>
          </a:p>
          <a:p>
            <a:r>
              <a:rPr lang="en-US" dirty="0" smtClean="0"/>
              <a:t>Spores </a:t>
            </a:r>
            <a:r>
              <a:rPr lang="en-US" dirty="0"/>
              <a:t>are passed within the bee’s waste</a:t>
            </a:r>
            <a:br>
              <a:rPr lang="en-US" dirty="0"/>
            </a:br>
            <a:r>
              <a:rPr lang="en-US" dirty="0"/>
              <a:t/>
            </a:r>
            <a:br>
              <a:rPr lang="en-US" dirty="0"/>
            </a:br>
            <a:endParaRPr lang="en-US" dirty="0" smtClean="0"/>
          </a:p>
          <a:p>
            <a:r>
              <a:rPr lang="en-US" dirty="0" smtClean="0"/>
              <a:t>Nosema </a:t>
            </a:r>
            <a:r>
              <a:rPr lang="en-US" dirty="0"/>
              <a:t>Apis is most problematic in the winter and spring </a:t>
            </a:r>
            <a:endParaRPr lang="en-US" dirty="0" smtClean="0"/>
          </a:p>
          <a:p>
            <a:r>
              <a:rPr lang="en-US" dirty="0" smtClean="0"/>
              <a:t>Bees </a:t>
            </a:r>
            <a:r>
              <a:rPr lang="en-US" dirty="0"/>
              <a:t>will begin to expel waste in the hive and on the </a:t>
            </a:r>
            <a:r>
              <a:rPr lang="en-US" dirty="0" smtClean="0"/>
              <a:t>outside</a:t>
            </a:r>
          </a:p>
          <a:p>
            <a:r>
              <a:rPr lang="en-US" dirty="0" smtClean="0"/>
              <a:t>Brown </a:t>
            </a:r>
            <a:r>
              <a:rPr lang="en-US" dirty="0"/>
              <a:t>spotting on the outside of the hive will appear</a:t>
            </a:r>
            <a:br>
              <a:rPr lang="en-US" dirty="0"/>
            </a:br>
            <a:endParaRPr lang="en-US" dirty="0" smtClean="0"/>
          </a:p>
          <a:p>
            <a:pPr marL="137160" indent="0">
              <a:buNone/>
            </a:pPr>
            <a:endParaRPr lang="en-US" dirty="0" smtClean="0"/>
          </a:p>
          <a:p>
            <a:pPr marL="137160" indent="0">
              <a:buNone/>
            </a:pPr>
            <a:endParaRPr lang="en-US" dirty="0"/>
          </a:p>
          <a:p>
            <a:r>
              <a:rPr lang="en-US" dirty="0" smtClean="0"/>
              <a:t>Nosema </a:t>
            </a:r>
            <a:r>
              <a:rPr lang="en-US" dirty="0"/>
              <a:t>ceranae can affect a hive at any time of the year </a:t>
            </a:r>
            <a:endParaRPr lang="en-US" dirty="0" smtClean="0"/>
          </a:p>
          <a:p>
            <a:r>
              <a:rPr lang="en-US" dirty="0" smtClean="0"/>
              <a:t>Can </a:t>
            </a:r>
            <a:r>
              <a:rPr lang="en-US" dirty="0"/>
              <a:t>cause rapid colony </a:t>
            </a:r>
            <a:r>
              <a:rPr lang="en-US" dirty="0" smtClean="0"/>
              <a:t>decline</a:t>
            </a:r>
          </a:p>
          <a:p>
            <a:r>
              <a:rPr lang="en-US" dirty="0" smtClean="0"/>
              <a:t>No </a:t>
            </a:r>
            <a:r>
              <a:rPr lang="en-US" dirty="0"/>
              <a:t>symptoms will be </a:t>
            </a:r>
            <a:r>
              <a:rPr lang="en-US" dirty="0" smtClean="0"/>
              <a:t>present</a:t>
            </a:r>
          </a:p>
          <a:p>
            <a:endParaRPr lang="en-US" dirty="0"/>
          </a:p>
          <a:p>
            <a:pPr marL="137160" indent="0">
              <a:buNone/>
            </a:pPr>
            <a:endParaRPr lang="en-US" dirty="0" smtClean="0"/>
          </a:p>
          <a:p>
            <a:endParaRPr lang="en-US" dirty="0"/>
          </a:p>
          <a:p>
            <a:pPr marL="137160" indent="0">
              <a:buNone/>
            </a:pPr>
            <a:r>
              <a:rPr lang="en-US" dirty="0" smtClean="0"/>
              <a:t>Both </a:t>
            </a:r>
            <a:r>
              <a:rPr lang="en-US" dirty="0"/>
              <a:t>forms of Nosema are treatable with Fumagilin-B. Fumagilin-B is an antibiotic which restricts the “firing” of the polar tube. If the parasite is unable to attach to the cells of the bee’s gut it cannot reproduce. </a:t>
            </a:r>
            <a:endParaRPr lang="en-US" dirty="0" smtClean="0"/>
          </a:p>
          <a:p>
            <a:pPr marL="137160" indent="0">
              <a:buNone/>
            </a:pPr>
            <a:r>
              <a:rPr lang="en-US" dirty="0"/>
              <a:t/>
            </a:r>
            <a:br>
              <a:rPr lang="en-US" dirty="0"/>
            </a:br>
            <a:r>
              <a:rPr lang="en-US" i="1" dirty="0"/>
              <a:t>Researchers now recommend treating with Fumagilin-B Spring and Fall.</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895600"/>
            <a:ext cx="3080982" cy="2400300"/>
          </a:xfrm>
          <a:prstGeom prst="rect">
            <a:avLst/>
          </a:prstGeom>
        </p:spPr>
      </p:pic>
    </p:spTree>
    <p:extLst>
      <p:ext uri="{BB962C8B-B14F-4D97-AF65-F5344CB8AC3E}">
        <p14:creationId xmlns:p14="http://schemas.microsoft.com/office/powerpoint/2010/main" val="2104768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Tracheal Mites</a:t>
            </a:r>
            <a:endParaRPr lang="en-US" dirty="0"/>
          </a:p>
        </p:txBody>
      </p:sp>
      <p:sp>
        <p:nvSpPr>
          <p:cNvPr id="9" name="Content Placeholder 8"/>
          <p:cNvSpPr>
            <a:spLocks noGrp="1"/>
          </p:cNvSpPr>
          <p:nvPr>
            <p:ph idx="1"/>
          </p:nvPr>
        </p:nvSpPr>
        <p:spPr/>
        <p:txBody>
          <a:bodyPr>
            <a:normAutofit/>
          </a:bodyPr>
          <a:lstStyle/>
          <a:p>
            <a:pPr marL="137160" indent="0">
              <a:buNone/>
            </a:pPr>
            <a:r>
              <a:rPr lang="en-US" sz="1200" dirty="0"/>
              <a:t>Tracheal mites are microscope mites which reproduce in the trachea (airways) of the bee. A visual aid that would suspect tracheal mites would be a large number of bees walking about the outside of the hive</a:t>
            </a:r>
            <a:r>
              <a:rPr lang="en-US" sz="1200" dirty="0" smtClean="0"/>
              <a:t>.</a:t>
            </a:r>
          </a:p>
          <a:p>
            <a:pPr marL="137160" indent="0">
              <a:buNone/>
            </a:pPr>
            <a:endParaRPr lang="en-US" sz="1200" dirty="0" smtClean="0"/>
          </a:p>
          <a:p>
            <a:r>
              <a:rPr lang="en-US" sz="1200" dirty="0" smtClean="0"/>
              <a:t>Female </a:t>
            </a:r>
            <a:r>
              <a:rPr lang="en-US" sz="1200" dirty="0"/>
              <a:t>mites lay and attach eggs in the </a:t>
            </a:r>
            <a:r>
              <a:rPr lang="en-US" sz="1200" dirty="0" smtClean="0"/>
              <a:t>trachea</a:t>
            </a:r>
          </a:p>
          <a:p>
            <a:r>
              <a:rPr lang="en-US" sz="1200" dirty="0" smtClean="0"/>
              <a:t>Eggs </a:t>
            </a:r>
            <a:r>
              <a:rPr lang="en-US" sz="1200" dirty="0"/>
              <a:t>mature in 2-3 weeks after </a:t>
            </a:r>
            <a:r>
              <a:rPr lang="en-US" sz="1200" dirty="0" smtClean="0"/>
              <a:t>hatching</a:t>
            </a:r>
          </a:p>
          <a:p>
            <a:r>
              <a:rPr lang="en-US" sz="1200" dirty="0" smtClean="0"/>
              <a:t>Female </a:t>
            </a:r>
            <a:r>
              <a:rPr lang="en-US" sz="1200" dirty="0"/>
              <a:t>mites migrate to the surface of the </a:t>
            </a:r>
            <a:r>
              <a:rPr lang="en-US" sz="1200" dirty="0" smtClean="0"/>
              <a:t>bees</a:t>
            </a:r>
          </a:p>
          <a:p>
            <a:pPr marL="137160" indent="0">
              <a:buNone/>
            </a:pPr>
            <a:endParaRPr lang="en-US" sz="1200" dirty="0"/>
          </a:p>
          <a:p>
            <a:r>
              <a:rPr lang="en-US" sz="1200" dirty="0"/>
              <a:t>The mites affect the bee in two fashions that limit the bees ability to acquire oxygen. The mites physically obstruct the airway. The mites feed on the walls of the trechea causing scarification of the tracheal tubes</a:t>
            </a:r>
            <a:r>
              <a:rPr lang="en-US" sz="1200" dirty="0" smtClean="0"/>
              <a:t>.</a:t>
            </a:r>
          </a:p>
          <a:p>
            <a:pPr marL="137160" indent="0">
              <a:buNone/>
            </a:pPr>
            <a:endParaRPr lang="en-US" sz="1200" dirty="0" smtClean="0"/>
          </a:p>
          <a:p>
            <a:pPr marL="137160" indent="0" algn="ctr">
              <a:buNone/>
            </a:pPr>
            <a:r>
              <a:rPr lang="en-US" sz="1400" dirty="0" smtClean="0"/>
              <a:t>Treatment</a:t>
            </a:r>
            <a:endParaRPr lang="en-US" sz="1200" dirty="0" smtClean="0"/>
          </a:p>
          <a:p>
            <a:pPr marL="137160" indent="0">
              <a:buNone/>
            </a:pPr>
            <a:r>
              <a:rPr lang="en-US" sz="1200" dirty="0" smtClean="0"/>
              <a:t>The </a:t>
            </a:r>
            <a:r>
              <a:rPr lang="en-US" sz="1200" dirty="0"/>
              <a:t>traditional method of treating for tracheal mites is the use of menthol crystals which are placed on the </a:t>
            </a:r>
            <a:r>
              <a:rPr lang="en-US" sz="1200" dirty="0" smtClean="0"/>
              <a:t>top of the hive</a:t>
            </a:r>
            <a:r>
              <a:rPr lang="en-US" sz="1200" dirty="0"/>
              <a:t>. As the menthol evaporates, it enters the trachea of the bees thus killing the mites. </a:t>
            </a:r>
            <a:endParaRPr lang="en-US" sz="1200" dirty="0" smtClean="0"/>
          </a:p>
          <a:p>
            <a:pPr marL="137160" indent="0">
              <a:buNone/>
            </a:pPr>
            <a:endParaRPr lang="en-US" sz="1200" dirty="0"/>
          </a:p>
          <a:p>
            <a:pPr marL="137160" indent="0">
              <a:buNone/>
            </a:pPr>
            <a:r>
              <a:rPr lang="en-US" sz="1200" dirty="0"/>
              <a:t>An alternative treatment is a mixture of powdered sugar and Crisco. The bees go after the sugar and get covered with the Crisco. This interferes with the mite's ability to detect the young bees. As a result, the mite remains on the older bee and eventually dies with the bee. Be cautious with this treatment because it can attract hive beetles.</a:t>
            </a:r>
            <a:br>
              <a:rPr lang="en-US" sz="1200" dirty="0"/>
            </a:br>
            <a:r>
              <a:rPr lang="en-US" sz="1200" dirty="0"/>
              <a:t/>
            </a:r>
            <a:br>
              <a:rPr lang="en-US" sz="1200" dirty="0"/>
            </a:br>
            <a:r>
              <a:rPr lang="en-US" sz="1200" i="1" dirty="0"/>
              <a:t>If you suspect Tracheal mites then you want to treat for the mites and then requeen.</a:t>
            </a:r>
            <a:endParaRPr lang="en-US" sz="1200" dirty="0"/>
          </a:p>
          <a:p>
            <a:pPr marL="137160" indent="0">
              <a:buNone/>
            </a:pPr>
            <a:endParaRPr lang="en-US" sz="1200" dirty="0"/>
          </a:p>
        </p:txBody>
      </p:sp>
    </p:spTree>
    <p:extLst>
      <p:ext uri="{BB962C8B-B14F-4D97-AF65-F5344CB8AC3E}">
        <p14:creationId xmlns:p14="http://schemas.microsoft.com/office/powerpoint/2010/main" val="956050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Wax Moth</a:t>
            </a:r>
            <a:endParaRPr lang="en-US" dirty="0"/>
          </a:p>
        </p:txBody>
      </p:sp>
      <p:sp>
        <p:nvSpPr>
          <p:cNvPr id="5" name="Content Placeholder 4"/>
          <p:cNvSpPr>
            <a:spLocks noGrp="1"/>
          </p:cNvSpPr>
          <p:nvPr>
            <p:ph idx="1"/>
          </p:nvPr>
        </p:nvSpPr>
        <p:spPr>
          <a:xfrm>
            <a:off x="457200" y="1143000"/>
            <a:ext cx="8229600" cy="2895600"/>
          </a:xfrm>
        </p:spPr>
        <p:txBody>
          <a:bodyPr>
            <a:normAutofit/>
          </a:bodyPr>
          <a:lstStyle/>
          <a:p>
            <a:pPr marL="137160" indent="0">
              <a:buNone/>
            </a:pPr>
            <a:r>
              <a:rPr lang="en-US" sz="1300" dirty="0"/>
              <a:t>The Wax Moth is a very destructive insect pest in the beehive. The adult moth is a heavy bodied small moth about ½” to ¾” long, wings vary in color from grayish to brown and the underside is light gray. The mated females will fly into a colony 1 to 3 hours after dark and lay their eggs and then leave before daylight. The eggs are laid in masses and are light in color</a:t>
            </a:r>
            <a:r>
              <a:rPr lang="en-US" sz="1300" dirty="0" smtClean="0"/>
              <a:t>.</a:t>
            </a:r>
          </a:p>
          <a:p>
            <a:pPr marL="137160" indent="0">
              <a:buNone/>
            </a:pPr>
            <a:endParaRPr lang="en-US" sz="1300" dirty="0"/>
          </a:p>
          <a:p>
            <a:r>
              <a:rPr lang="en-US" sz="1300" dirty="0"/>
              <a:t>A fat larvae worm will be </a:t>
            </a:r>
            <a:r>
              <a:rPr lang="en-US" sz="1300" dirty="0" smtClean="0"/>
              <a:t>visible</a:t>
            </a:r>
          </a:p>
          <a:p>
            <a:r>
              <a:rPr lang="en-US" sz="1300" dirty="0" smtClean="0"/>
              <a:t>Larvae </a:t>
            </a:r>
            <a:r>
              <a:rPr lang="en-US" sz="1300" dirty="0"/>
              <a:t>is pointed at both ends with a brown head and can get up to 1" in length </a:t>
            </a:r>
            <a:endParaRPr lang="en-US" sz="1300" dirty="0" smtClean="0"/>
          </a:p>
          <a:p>
            <a:r>
              <a:rPr lang="en-US" sz="1300" dirty="0" smtClean="0"/>
              <a:t>Will </a:t>
            </a:r>
            <a:r>
              <a:rPr lang="en-US" sz="1300" dirty="0"/>
              <a:t>stay in the larvae state from 18 days to 3 months </a:t>
            </a:r>
            <a:endParaRPr lang="en-US" sz="1300" dirty="0" smtClean="0"/>
          </a:p>
          <a:p>
            <a:r>
              <a:rPr lang="en-US" sz="1300" dirty="0" smtClean="0"/>
              <a:t>Prefer </a:t>
            </a:r>
            <a:r>
              <a:rPr lang="en-US" sz="1300" dirty="0"/>
              <a:t>darker comb and will chew out oval depressions </a:t>
            </a:r>
            <a:r>
              <a:rPr lang="en-US" sz="1300" dirty="0" smtClean="0"/>
              <a:t>throughout </a:t>
            </a:r>
            <a:r>
              <a:rPr lang="en-US" sz="1300" dirty="0"/>
              <a:t>your hive </a:t>
            </a:r>
            <a:endParaRPr lang="en-US" sz="1300" dirty="0" smtClean="0"/>
          </a:p>
          <a:p>
            <a:r>
              <a:rPr lang="en-US" sz="1300" dirty="0" smtClean="0"/>
              <a:t>Will </a:t>
            </a:r>
            <a:r>
              <a:rPr lang="en-US" sz="1300" dirty="0"/>
              <a:t>destroy the comb and woodenware </a:t>
            </a:r>
            <a:endParaRPr lang="en-US" sz="1300" dirty="0" smtClean="0"/>
          </a:p>
          <a:p>
            <a:r>
              <a:rPr lang="en-US" sz="1300" dirty="0" smtClean="0"/>
              <a:t>Begin </a:t>
            </a:r>
            <a:r>
              <a:rPr lang="en-US" sz="1300" dirty="0"/>
              <a:t>spinning a cocoon that can cover your </a:t>
            </a:r>
            <a:r>
              <a:rPr lang="en-US" sz="1300" dirty="0" smtClean="0"/>
              <a:t>frames</a:t>
            </a:r>
          </a:p>
          <a:p>
            <a:pPr marL="137160" indent="0">
              <a:buNone/>
            </a:pPr>
            <a:r>
              <a:rPr lang="en-US" sz="1300" dirty="0"/>
              <a:t> </a:t>
            </a:r>
            <a:r>
              <a:rPr lang="en-US" sz="1300" dirty="0" smtClean="0"/>
              <a:t>          </a:t>
            </a:r>
            <a:r>
              <a:rPr lang="en-US" sz="1300" i="1" dirty="0"/>
              <a:t>Immediate action needs to be taken if a web has already been </a:t>
            </a:r>
            <a:r>
              <a:rPr lang="en-US" sz="1300" i="1" dirty="0" smtClean="0"/>
              <a:t>spun</a:t>
            </a:r>
            <a:endParaRPr lang="en-US" sz="1200" dirty="0"/>
          </a:p>
        </p:txBody>
      </p:sp>
      <p:pic>
        <p:nvPicPr>
          <p:cNvPr id="3074" name="Picture 2" descr="http://3.bp.blogspot.com/_0WD-gzEvqP8/TTwMLdqaXrI/AAAAAAAABZg/Mcxp-gnWXuw/s1600/wax+moth+%2526+B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87286"/>
            <a:ext cx="3124200" cy="21556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1.ftcdn.net/jpg/00/25/00/08/400_F_25000828_Mjq0uJ93oP28VVfyLwnGzb9nj4rReKe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236" y="3962400"/>
            <a:ext cx="3581400" cy="260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11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Wax Moth Treatment</a:t>
            </a:r>
            <a:endParaRPr lang="en-US" dirty="0"/>
          </a:p>
        </p:txBody>
      </p:sp>
      <p:sp>
        <p:nvSpPr>
          <p:cNvPr id="3" name="Content Placeholder 2"/>
          <p:cNvSpPr>
            <a:spLocks noGrp="1"/>
          </p:cNvSpPr>
          <p:nvPr>
            <p:ph idx="1"/>
          </p:nvPr>
        </p:nvSpPr>
        <p:spPr>
          <a:xfrm>
            <a:off x="457200" y="1600200"/>
            <a:ext cx="8229600" cy="4038600"/>
          </a:xfrm>
        </p:spPr>
        <p:txBody>
          <a:bodyPr>
            <a:normAutofit/>
          </a:bodyPr>
          <a:lstStyle/>
          <a:p>
            <a:pPr marL="137160" indent="0">
              <a:buNone/>
            </a:pPr>
            <a:r>
              <a:rPr lang="en-US" sz="1300" dirty="0"/>
              <a:t>There are no chemicals approved to kill these wax worms while in your hive. The only sure way to keep this from becoming a problem in your hive is to keep your bees strong and healthy so they can manage them successfully on their own. Depending on the extent of the problem you have several options; remove the infected super and add it to a very strong colony that will clean it up, place the comb inside a plastic bag and place in a freezer for 2 days, or some in the deep south, will place the infested combs over a fire ant nest for a day or so to clean up.</a:t>
            </a:r>
          </a:p>
          <a:p>
            <a:pPr marL="137160" indent="0">
              <a:buNone/>
            </a:pPr>
            <a:endParaRPr lang="en-US" sz="1300" dirty="0"/>
          </a:p>
          <a:p>
            <a:pPr marL="137160" indent="0">
              <a:buNone/>
            </a:pPr>
            <a:r>
              <a:rPr lang="en-US" sz="1300" dirty="0"/>
              <a:t>If you make cut comb honey it is necessary to freeze your comb for at least 2 days, this will kill the eggs and prevent them from hatching inside the packaging.</a:t>
            </a:r>
          </a:p>
          <a:p>
            <a:pPr marL="137160" indent="0">
              <a:buNone/>
            </a:pPr>
            <a:endParaRPr lang="en-US" sz="1300" dirty="0"/>
          </a:p>
          <a:p>
            <a:pPr marL="137160" indent="0">
              <a:buNone/>
            </a:pPr>
            <a:r>
              <a:rPr lang="en-US" sz="1300" dirty="0"/>
              <a:t>Extracting supers can be treated with Paradichlorobenzene (PDB). Simply stack the extracted dry supers about 5 high (hive bodies) or 10 high (supers) and place 6 oz. of the crystals on top of a square of newspaper in the top super. It is necessary to make sure that all cracks are taped shut; you are basically making a fumigation chamber. Check your stacked supers every 6 weeks if you live in a warm climate as the moths may get back into the stacked supers and lay more eggs when the PDB has vaporized. Make sure that the supers are aired out for several days before placing back on the hive. Use only the PDB, DO NOT use commercially available moth balls; it has other chemicals that are unsafe for bees and humans.</a:t>
            </a:r>
          </a:p>
          <a:p>
            <a:endParaRPr lang="en-US" sz="1300" dirty="0"/>
          </a:p>
        </p:txBody>
      </p:sp>
    </p:spTree>
    <p:extLst>
      <p:ext uri="{BB962C8B-B14F-4D97-AF65-F5344CB8AC3E}">
        <p14:creationId xmlns:p14="http://schemas.microsoft.com/office/powerpoint/2010/main" val="783748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Queenlessness</a:t>
            </a:r>
            <a:endParaRPr lang="en-US" dirty="0"/>
          </a:p>
        </p:txBody>
      </p:sp>
      <p:sp>
        <p:nvSpPr>
          <p:cNvPr id="3" name="Content Placeholder 2"/>
          <p:cNvSpPr>
            <a:spLocks noGrp="1"/>
          </p:cNvSpPr>
          <p:nvPr>
            <p:ph idx="1"/>
          </p:nvPr>
        </p:nvSpPr>
        <p:spPr>
          <a:xfrm>
            <a:off x="457200" y="1219200"/>
            <a:ext cx="8229600" cy="2590800"/>
          </a:xfrm>
        </p:spPr>
        <p:txBody>
          <a:bodyPr>
            <a:normAutofit/>
          </a:bodyPr>
          <a:lstStyle/>
          <a:p>
            <a:pPr marL="137160" indent="0">
              <a:buNone/>
            </a:pPr>
            <a:r>
              <a:rPr lang="en-US" sz="1200" dirty="0" smtClean="0"/>
              <a:t>Losing the queen is a common problem and obviously will mean the death of the colony if not corrected. A good beekeeping practice is to inspect your colonies at a minimum of every two weeks paying close attention to the queen or at least looking for eggs.</a:t>
            </a:r>
          </a:p>
          <a:p>
            <a:pPr marL="137160" indent="0">
              <a:buNone/>
            </a:pPr>
            <a:endParaRPr lang="en-US" sz="1200" dirty="0"/>
          </a:p>
          <a:p>
            <a:pPr marL="137160" indent="0">
              <a:buNone/>
            </a:pPr>
            <a:r>
              <a:rPr lang="en-US" sz="1200" dirty="0" smtClean="0"/>
              <a:t>Some reasons colonies lose queens are:</a:t>
            </a:r>
          </a:p>
          <a:p>
            <a:r>
              <a:rPr lang="en-US" sz="1200" dirty="0" smtClean="0"/>
              <a:t>A virgin queen who  doesn’t return from the nuptial flight</a:t>
            </a:r>
          </a:p>
          <a:p>
            <a:r>
              <a:rPr lang="en-US" sz="1200" dirty="0" smtClean="0"/>
              <a:t>A colony that swarms without successfully leaving  a queen behind</a:t>
            </a:r>
          </a:p>
          <a:p>
            <a:r>
              <a:rPr lang="en-US" sz="1200" dirty="0" smtClean="0"/>
              <a:t>A failed supercedure  effort</a:t>
            </a:r>
          </a:p>
          <a:p>
            <a:r>
              <a:rPr lang="en-US" sz="1200" dirty="0" smtClean="0"/>
              <a:t>Age, frailty, disease or injury</a:t>
            </a:r>
          </a:p>
          <a:p>
            <a:endParaRPr lang="en-US" sz="1200" dirty="0"/>
          </a:p>
          <a:p>
            <a:pPr marL="137160" indent="0">
              <a:buNone/>
            </a:pPr>
            <a:r>
              <a:rPr lang="en-US" sz="1200" dirty="0" smtClean="0"/>
              <a:t>During inspections, in the absence of actually </a:t>
            </a:r>
            <a:r>
              <a:rPr lang="en-US" sz="1200" i="1" dirty="0" smtClean="0"/>
              <a:t>seeing the queen</a:t>
            </a:r>
            <a:r>
              <a:rPr lang="en-US" sz="1200" dirty="0" smtClean="0"/>
              <a:t>, the presence of eggs is sufficient to know that you have a queen and that she is laying.</a:t>
            </a:r>
            <a:endParaRPr lang="en-US" sz="1200" dirty="0"/>
          </a:p>
        </p:txBody>
      </p:sp>
      <p:pic>
        <p:nvPicPr>
          <p:cNvPr id="4098" name="Picture 2" descr="http://ucanr.org/blogs/bugsquad/blogfiles/62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10000"/>
            <a:ext cx="378704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32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Queenlessness</a:t>
            </a:r>
          </a:p>
        </p:txBody>
      </p:sp>
      <p:sp>
        <p:nvSpPr>
          <p:cNvPr id="3" name="Content Placeholder 2"/>
          <p:cNvSpPr>
            <a:spLocks noGrp="1"/>
          </p:cNvSpPr>
          <p:nvPr>
            <p:ph idx="1"/>
          </p:nvPr>
        </p:nvSpPr>
        <p:spPr>
          <a:xfrm>
            <a:off x="457200" y="1600200"/>
            <a:ext cx="8229600" cy="1600200"/>
          </a:xfrm>
        </p:spPr>
        <p:txBody>
          <a:bodyPr>
            <a:normAutofit lnSpcReduction="10000"/>
          </a:bodyPr>
          <a:lstStyle/>
          <a:p>
            <a:r>
              <a:rPr lang="en-US" sz="1200" dirty="0"/>
              <a:t>If the colony has no eggs it means that either the bees are preparing to swarm, or there hasn’t bee a </a:t>
            </a:r>
            <a:r>
              <a:rPr lang="en-US" sz="1200" dirty="0" smtClean="0"/>
              <a:t>laying queen </a:t>
            </a:r>
            <a:r>
              <a:rPr lang="en-US" sz="1200" dirty="0"/>
              <a:t>in the last 3 </a:t>
            </a:r>
            <a:r>
              <a:rPr lang="en-US" sz="1200" dirty="0" smtClean="0"/>
              <a:t>days.</a:t>
            </a:r>
          </a:p>
          <a:p>
            <a:r>
              <a:rPr lang="en-US" sz="1200" dirty="0" smtClean="0"/>
              <a:t>If </a:t>
            </a:r>
            <a:r>
              <a:rPr lang="en-US" sz="1200" dirty="0"/>
              <a:t>there is no uncapped larva, no laying has occurred in 10 days</a:t>
            </a:r>
            <a:r>
              <a:rPr lang="en-US" sz="1200" dirty="0" smtClean="0"/>
              <a:t>.</a:t>
            </a:r>
          </a:p>
          <a:p>
            <a:r>
              <a:rPr lang="en-US" sz="1200" dirty="0" smtClean="0"/>
              <a:t>By this point, the colony should have attempted to create a queen – assuming they had the resources early on (eggs are necessary for queen creation).</a:t>
            </a:r>
          </a:p>
          <a:p>
            <a:r>
              <a:rPr lang="en-US" sz="1200" dirty="0" smtClean="0"/>
              <a:t>If  the colony is queenless  for  3 - 4 weeks  they will spawn a laying worker. </a:t>
            </a:r>
          </a:p>
          <a:p>
            <a:endParaRPr lang="en-US" sz="1200" dirty="0"/>
          </a:p>
          <a:p>
            <a:pPr marL="137160" indent="0">
              <a:buNone/>
            </a:pPr>
            <a:r>
              <a:rPr lang="en-US" sz="1200" dirty="0" smtClean="0"/>
              <a:t> </a:t>
            </a:r>
            <a:endParaRPr lang="en-US" sz="1200" dirty="0"/>
          </a:p>
        </p:txBody>
      </p:sp>
      <p:pic>
        <p:nvPicPr>
          <p:cNvPr id="1026" name="Picture 2" descr="http://media.wiley.com/Lux/50/249250.image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400" y="3200400"/>
            <a:ext cx="2743200" cy="296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2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Queenlessness</a:t>
            </a:r>
          </a:p>
        </p:txBody>
      </p:sp>
      <p:sp>
        <p:nvSpPr>
          <p:cNvPr id="3" name="Content Placeholder 2"/>
          <p:cNvSpPr>
            <a:spLocks noGrp="1"/>
          </p:cNvSpPr>
          <p:nvPr>
            <p:ph idx="1"/>
          </p:nvPr>
        </p:nvSpPr>
        <p:spPr>
          <a:xfrm>
            <a:off x="457200" y="1600200"/>
            <a:ext cx="8229600" cy="2286000"/>
          </a:xfrm>
        </p:spPr>
        <p:txBody>
          <a:bodyPr/>
          <a:lstStyle/>
          <a:p>
            <a:pPr marL="137160" indent="0">
              <a:buNone/>
            </a:pPr>
            <a:r>
              <a:rPr lang="en-US" sz="1200" dirty="0"/>
              <a:t>If your issue is simply a queenless colony, without a laying worker, then requeening is advised</a:t>
            </a:r>
            <a:r>
              <a:rPr lang="en-US" sz="1200" dirty="0" smtClean="0"/>
              <a:t>.</a:t>
            </a:r>
            <a:endParaRPr lang="en-US" sz="1200" dirty="0"/>
          </a:p>
          <a:p>
            <a:r>
              <a:rPr lang="en-US" sz="1200" dirty="0"/>
              <a:t>Obtain a mated queen from a reputable </a:t>
            </a:r>
            <a:r>
              <a:rPr lang="en-US" sz="1200" dirty="0" smtClean="0"/>
              <a:t> source </a:t>
            </a:r>
          </a:p>
          <a:p>
            <a:r>
              <a:rPr lang="en-US" sz="1200" dirty="0"/>
              <a:t>Purchased, mated queens are shipped in </a:t>
            </a:r>
            <a:r>
              <a:rPr lang="en-US" sz="1200" dirty="0" smtClean="0"/>
              <a:t>a queen cage </a:t>
            </a:r>
            <a:r>
              <a:rPr lang="en-US" sz="1200" dirty="0"/>
              <a:t>– a queen with a few attendants. There is a cork on one end, blocking the exit from the bees inside. Under the cork is a sugar seal. Remove the cork, place small nails or brads in the cage </a:t>
            </a:r>
            <a:r>
              <a:rPr lang="en-US" sz="1200" dirty="0" smtClean="0"/>
              <a:t>and </a:t>
            </a:r>
            <a:r>
              <a:rPr lang="en-US" sz="1200" dirty="0"/>
              <a:t>hang the cage in the hive</a:t>
            </a:r>
            <a:r>
              <a:rPr lang="en-US" sz="1200" dirty="0" smtClean="0"/>
              <a:t>.</a:t>
            </a:r>
          </a:p>
          <a:p>
            <a:r>
              <a:rPr lang="en-US" sz="1200" dirty="0"/>
              <a:t>Before closing the hive, </a:t>
            </a:r>
            <a:r>
              <a:rPr lang="en-US" sz="1200" i="1" dirty="0"/>
              <a:t>pay close attention</a:t>
            </a:r>
            <a:r>
              <a:rPr lang="en-US" sz="1200" dirty="0"/>
              <a:t> to the behavior of the bees to the cage. If they mob the cage and cannot be brushed off easily, they are having a hostile reaction to the queen and will most likely kill her. In this event, remove the queen cage and wait a day or two. Try again.</a:t>
            </a:r>
          </a:p>
          <a:p>
            <a:r>
              <a:rPr lang="en-US" sz="1200" dirty="0"/>
              <a:t>If the bees seem accepting of the new queen, return in 2-3 days. The queen cage should be empty.</a:t>
            </a:r>
          </a:p>
          <a:p>
            <a:r>
              <a:rPr lang="en-US" sz="1200" dirty="0"/>
              <a:t>In another week, inspect the hive. You should find eggs, if not the queen herself.</a:t>
            </a:r>
          </a:p>
          <a:p>
            <a:pPr marL="137160" indent="0">
              <a:buNone/>
            </a:pPr>
            <a:endParaRPr lang="en-US" sz="1200" dirty="0"/>
          </a:p>
        </p:txBody>
      </p:sp>
    </p:spTree>
    <p:extLst>
      <p:ext uri="{BB962C8B-B14F-4D97-AF65-F5344CB8AC3E}">
        <p14:creationId xmlns:p14="http://schemas.microsoft.com/office/powerpoint/2010/main" val="495837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Queenlessness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676400"/>
            <a:ext cx="4156363" cy="2743200"/>
          </a:xfrm>
        </p:spPr>
      </p:pic>
      <p:sp>
        <p:nvSpPr>
          <p:cNvPr id="5" name="TextBox 4"/>
          <p:cNvSpPr txBox="1"/>
          <p:nvPr/>
        </p:nvSpPr>
        <p:spPr>
          <a:xfrm>
            <a:off x="533400" y="4782234"/>
            <a:ext cx="8458200" cy="646331"/>
          </a:xfrm>
          <a:prstGeom prst="rect">
            <a:avLst/>
          </a:prstGeom>
          <a:noFill/>
        </p:spPr>
        <p:txBody>
          <a:bodyPr wrap="square" rtlCol="0">
            <a:spAutoFit/>
          </a:bodyPr>
          <a:lstStyle/>
          <a:p>
            <a:r>
              <a:rPr lang="en-US" sz="1200" dirty="0" smtClean="0"/>
              <a:t>If you see something similar to this and you have about half the number of bees in your hive then your bees have swarmed. If you have no eggs you probably have a virgin queen in your hive that hasn’t mated yet and started laying. Come back in two weeks.</a:t>
            </a:r>
            <a:endParaRPr lang="en-US" sz="1200" dirty="0"/>
          </a:p>
        </p:txBody>
      </p:sp>
    </p:spTree>
    <p:extLst>
      <p:ext uri="{BB962C8B-B14F-4D97-AF65-F5344CB8AC3E}">
        <p14:creationId xmlns:p14="http://schemas.microsoft.com/office/powerpoint/2010/main" val="4138231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Varroa Mites</a:t>
            </a:r>
            <a:endParaRPr lang="en-US" dirty="0"/>
          </a:p>
        </p:txBody>
      </p:sp>
      <p:sp>
        <p:nvSpPr>
          <p:cNvPr id="6" name="TextBox 5"/>
          <p:cNvSpPr txBox="1"/>
          <p:nvPr/>
        </p:nvSpPr>
        <p:spPr>
          <a:xfrm>
            <a:off x="533400" y="1295400"/>
            <a:ext cx="8153400" cy="923330"/>
          </a:xfrm>
          <a:prstGeom prst="rect">
            <a:avLst/>
          </a:prstGeom>
          <a:noFill/>
        </p:spPr>
        <p:txBody>
          <a:bodyPr wrap="square" rtlCol="0">
            <a:spAutoFit/>
          </a:bodyPr>
          <a:lstStyle/>
          <a:p>
            <a:r>
              <a:rPr lang="en-US" dirty="0" smtClean="0"/>
              <a:t>Varroa mites (Varroa destructor) are small, reddish-brown tick like pests which feed on the hemolymph (“blood”) of the honey bees. It will create cuts on your bees that can gain infection as well as transmit viruses.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64" y="3773055"/>
            <a:ext cx="2286000" cy="2667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530" y="2298610"/>
            <a:ext cx="2741570" cy="210668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4473" y="4125394"/>
            <a:ext cx="3657600" cy="231466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7573" y="2298610"/>
            <a:ext cx="3429000" cy="2255921"/>
          </a:xfrm>
          <a:prstGeom prst="rect">
            <a:avLst/>
          </a:prstGeom>
        </p:spPr>
      </p:pic>
    </p:spTree>
    <p:extLst>
      <p:ext uri="{BB962C8B-B14F-4D97-AF65-F5344CB8AC3E}">
        <p14:creationId xmlns:p14="http://schemas.microsoft.com/office/powerpoint/2010/main" val="410792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170679"/>
            <a:ext cx="8229600" cy="715962"/>
          </a:xfrm>
        </p:spPr>
        <p:txBody>
          <a:bodyPr>
            <a:normAutofit fontScale="90000"/>
          </a:bodyPr>
          <a:lstStyle/>
          <a:p>
            <a:r>
              <a:rPr lang="en-US" dirty="0">
                <a:effectLst/>
              </a:rPr>
              <a:t>Varroa </a:t>
            </a:r>
            <a:r>
              <a:rPr lang="en-US" dirty="0" smtClean="0">
                <a:effectLst/>
              </a:rPr>
              <a:t>Mite Life Cycle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0"/>
            <a:ext cx="8763000" cy="5666559"/>
          </a:xfrm>
          <a:prstGeom prst="rect">
            <a:avLst/>
          </a:prstGeom>
        </p:spPr>
      </p:pic>
      <p:sp>
        <p:nvSpPr>
          <p:cNvPr id="7" name="TextBox 6"/>
          <p:cNvSpPr txBox="1"/>
          <p:nvPr/>
        </p:nvSpPr>
        <p:spPr>
          <a:xfrm>
            <a:off x="228600" y="6474905"/>
            <a:ext cx="8763000" cy="246221"/>
          </a:xfrm>
          <a:prstGeom prst="rect">
            <a:avLst/>
          </a:prstGeom>
          <a:noFill/>
        </p:spPr>
        <p:txBody>
          <a:bodyPr wrap="square" rtlCol="0">
            <a:spAutoFit/>
          </a:bodyPr>
          <a:lstStyle/>
          <a:p>
            <a:r>
              <a:rPr lang="en-US" sz="1000" i="1" dirty="0" smtClean="0">
                <a:effectLst/>
              </a:rPr>
              <a:t>Mites will gravitate to Drone cells more often because of the time period in which it is capped (14 days).</a:t>
            </a:r>
            <a:endParaRPr lang="en-US" dirty="0"/>
          </a:p>
        </p:txBody>
      </p:sp>
    </p:spTree>
    <p:extLst>
      <p:ext uri="{BB962C8B-B14F-4D97-AF65-F5344CB8AC3E}">
        <p14:creationId xmlns:p14="http://schemas.microsoft.com/office/powerpoint/2010/main" val="279569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for M</a:t>
            </a:r>
            <a:r>
              <a:rPr lang="en-US" dirty="0" smtClean="0"/>
              <a:t>ites</a:t>
            </a:r>
            <a:endParaRPr lang="en-US" dirty="0"/>
          </a:p>
        </p:txBody>
      </p:sp>
      <p:sp>
        <p:nvSpPr>
          <p:cNvPr id="3" name="TextBox 2"/>
          <p:cNvSpPr txBox="1"/>
          <p:nvPr/>
        </p:nvSpPr>
        <p:spPr>
          <a:xfrm>
            <a:off x="228600" y="1297709"/>
            <a:ext cx="8686800" cy="2677656"/>
          </a:xfrm>
          <a:prstGeom prst="rect">
            <a:avLst/>
          </a:prstGeom>
          <a:noFill/>
        </p:spPr>
        <p:txBody>
          <a:bodyPr wrap="square" rtlCol="0">
            <a:spAutoFit/>
          </a:bodyPr>
          <a:lstStyle/>
          <a:p>
            <a:r>
              <a:rPr lang="en-US" sz="1400" dirty="0" smtClean="0"/>
              <a:t>There are two widely used methods to assess the mite levels in your hive.</a:t>
            </a:r>
            <a:br>
              <a:rPr lang="en-US" sz="1400" dirty="0" smtClean="0"/>
            </a:br>
            <a:r>
              <a:rPr lang="en-US" sz="1400" dirty="0" smtClean="0"/>
              <a:t/>
            </a:r>
            <a:br>
              <a:rPr lang="en-US" sz="1400" dirty="0" smtClean="0"/>
            </a:br>
            <a:r>
              <a:rPr lang="en-US" sz="1400" b="1" dirty="0" smtClean="0"/>
              <a:t>Corex Sheet.</a:t>
            </a:r>
            <a:r>
              <a:rPr lang="en-US" sz="1400" dirty="0" smtClean="0"/>
              <a:t> This is a sheet which slides under a screened bottom board. Spray the corex sheet with a cooking oil so when the mites fall from the hive they stick to the sheet and can then be counted. Insert the sheet for 3 days and then remove it to count the mites. Once you have a total, divide it by 3 to get the average mite drop in a 24 hour period. </a:t>
            </a:r>
          </a:p>
          <a:p>
            <a:endParaRPr lang="en-US" sz="1400" dirty="0" smtClean="0"/>
          </a:p>
          <a:p>
            <a:r>
              <a:rPr lang="en-US" sz="1400" b="1" dirty="0" smtClean="0"/>
              <a:t>Sugar Shake. </a:t>
            </a:r>
            <a:r>
              <a:rPr lang="en-US" sz="1400" dirty="0" smtClean="0"/>
              <a:t>Place a few table spoons of powdered sugar in a mason jar and gently "slosh" some bees (about ½ cup) around ensuring they are fully coated. Replace the lid with #8 hardware cloth and the sugar will dislodge the mites allowing them to fall through the screen.</a:t>
            </a:r>
          </a:p>
          <a:p>
            <a:r>
              <a:rPr lang="en-US" sz="1400" dirty="0" smtClean="0"/>
              <a:t>Below is a very general guide to determine if the colony should be treated. However, the prevailing thought is if you have a window of opportunity to treat your colony you should treat. </a:t>
            </a: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2620425383"/>
              </p:ext>
            </p:extLst>
          </p:nvPr>
        </p:nvGraphicFramePr>
        <p:xfrm>
          <a:off x="1600200" y="4648200"/>
          <a:ext cx="6096000" cy="1300480"/>
        </p:xfrm>
        <a:graphic>
          <a:graphicData uri="http://schemas.openxmlformats.org/drawingml/2006/table">
            <a:tbl>
              <a:tblPr firstRow="1" bandRow="1">
                <a:tableStyleId>{5C22544A-7EE6-4342-B048-85BDC9FD1C3A}</a:tableStyleId>
              </a:tblPr>
              <a:tblGrid>
                <a:gridCol w="2286000"/>
                <a:gridCol w="1778000"/>
                <a:gridCol w="2032000"/>
              </a:tblGrid>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Sampling Method</a:t>
                      </a:r>
                      <a:endParaRPr lang="en-US" dirty="0"/>
                    </a:p>
                  </a:txBody>
                  <a:tcPr marL="95250" marR="95250" marT="95250" marB="9525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Spring</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Fall</a:t>
                      </a:r>
                      <a:endParaRPr lang="en-US" dirty="0"/>
                    </a:p>
                  </a:txBody>
                  <a:tcPr/>
                </a:tc>
              </a:tr>
              <a:tr h="370840">
                <a:tc>
                  <a:txBody>
                    <a:bodyPr/>
                    <a:lstStyle/>
                    <a:p>
                      <a:pPr algn="ctr"/>
                      <a:r>
                        <a:rPr lang="en-US" dirty="0" smtClean="0"/>
                        <a:t>Corex Sheet</a:t>
                      </a:r>
                      <a:endParaRPr lang="en-US" dirty="0"/>
                    </a:p>
                  </a:txBody>
                  <a:tcPr marL="0" marR="0" marT="0" marB="0" anchor="ctr">
                    <a:noFill/>
                  </a:tcPr>
                </a:tc>
                <a:tc>
                  <a:txBody>
                    <a:bodyPr/>
                    <a:lstStyle/>
                    <a:p>
                      <a:pPr algn="ctr"/>
                      <a:r>
                        <a:rPr lang="en-US" dirty="0" smtClean="0"/>
                        <a:t>5-10 mites</a:t>
                      </a:r>
                      <a:endParaRPr lang="en-US" dirty="0"/>
                    </a:p>
                  </a:txBody>
                  <a:tcPr>
                    <a:noFill/>
                  </a:tcPr>
                </a:tc>
                <a:tc>
                  <a:txBody>
                    <a:bodyPr/>
                    <a:lstStyle/>
                    <a:p>
                      <a:pPr algn="ctr"/>
                      <a:r>
                        <a:rPr lang="en-US" dirty="0" smtClean="0"/>
                        <a:t>50-60 mites</a:t>
                      </a:r>
                      <a:endParaRPr lang="en-US" dirty="0"/>
                    </a:p>
                  </a:txBody>
                  <a:tcPr>
                    <a:noFill/>
                  </a:tcPr>
                </a:tc>
              </a:tr>
              <a:tr h="370840">
                <a:tc>
                  <a:txBody>
                    <a:bodyPr/>
                    <a:lstStyle/>
                    <a:p>
                      <a:pPr algn="ctr"/>
                      <a:r>
                        <a:rPr lang="en-US" dirty="0" smtClean="0"/>
                        <a:t>Sugar Shake</a:t>
                      </a:r>
                      <a:endParaRPr lang="en-US" dirty="0"/>
                    </a:p>
                  </a:txBody>
                  <a:tcPr marL="95250" marR="95250" marT="95250" marB="95250" anchor="ctr">
                    <a:noFill/>
                  </a:tcPr>
                </a:tc>
                <a:tc>
                  <a:txBody>
                    <a:bodyPr/>
                    <a:lstStyle/>
                    <a:p>
                      <a:pPr algn="ctr"/>
                      <a:r>
                        <a:rPr lang="en-US" dirty="0" smtClean="0"/>
                        <a:t>3-4 mites</a:t>
                      </a:r>
                      <a:endParaRPr lang="en-US" dirty="0"/>
                    </a:p>
                  </a:txBody>
                  <a:tcPr marL="95250" marR="95250" marT="95250" marB="95250" anchor="ctr">
                    <a:noFill/>
                  </a:tcPr>
                </a:tc>
                <a:tc>
                  <a:txBody>
                    <a:bodyPr/>
                    <a:lstStyle/>
                    <a:p>
                      <a:pPr algn="ctr"/>
                      <a:r>
                        <a:rPr lang="en-US" dirty="0" smtClean="0"/>
                        <a:t>10-12 mites</a:t>
                      </a:r>
                      <a:endParaRPr lang="en-US" dirty="0"/>
                    </a:p>
                  </a:txBody>
                  <a:tcPr marL="95250" marR="95250" marT="95250" marB="95250" anchor="ctr">
                    <a:noFill/>
                  </a:tcPr>
                </a:tc>
              </a:tr>
            </a:tbl>
          </a:graphicData>
        </a:graphic>
      </p:graphicFrame>
    </p:spTree>
    <p:extLst>
      <p:ext uri="{BB962C8B-B14F-4D97-AF65-F5344CB8AC3E}">
        <p14:creationId xmlns:p14="http://schemas.microsoft.com/office/powerpoint/2010/main" val="2423907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TextBox 2"/>
          <p:cNvSpPr txBox="1"/>
          <p:nvPr/>
        </p:nvSpPr>
        <p:spPr>
          <a:xfrm>
            <a:off x="533400" y="1676400"/>
            <a:ext cx="8153400" cy="2893100"/>
          </a:xfrm>
          <a:prstGeom prst="rect">
            <a:avLst/>
          </a:prstGeom>
          <a:noFill/>
        </p:spPr>
        <p:txBody>
          <a:bodyPr wrap="square" rtlCol="0">
            <a:spAutoFit/>
          </a:bodyPr>
          <a:lstStyle/>
          <a:p>
            <a:r>
              <a:rPr lang="en-US" sz="1400" dirty="0"/>
              <a:t>Integrated Pest Management (IPM) methods work with the behavior and biology of the target pest to aid in its control. Several methods that can control the mite population include:</a:t>
            </a:r>
            <a:br>
              <a:rPr lang="en-US" sz="1400" dirty="0"/>
            </a:br>
            <a:endParaRPr lang="en-US" sz="1400" dirty="0"/>
          </a:p>
          <a:p>
            <a:pPr marL="285750" indent="-285750">
              <a:buFont typeface="Arial" pitchFamily="34" charset="0"/>
              <a:buChar char="•"/>
            </a:pPr>
            <a:r>
              <a:rPr lang="en-US" sz="1400" dirty="0"/>
              <a:t>A screened bottom board which allow the mites to fall out of the hive</a:t>
            </a:r>
          </a:p>
          <a:p>
            <a:pPr marL="285750" indent="-285750">
              <a:buFont typeface="Arial" pitchFamily="34" charset="0"/>
              <a:buChar char="•"/>
            </a:pPr>
            <a:r>
              <a:rPr lang="en-US" sz="1400" dirty="0"/>
              <a:t>Drone trapping/Varroa trapping using a Drone frame or Drone foundation</a:t>
            </a:r>
          </a:p>
          <a:p>
            <a:r>
              <a:rPr lang="en-US" sz="1400" i="1" dirty="0"/>
              <a:t> </a:t>
            </a:r>
            <a:r>
              <a:rPr lang="en-US" sz="1400" i="1" dirty="0" smtClean="0"/>
              <a:t>     Remove </a:t>
            </a:r>
            <a:r>
              <a:rPr lang="en-US" sz="1400" i="1" dirty="0"/>
              <a:t>frame after cells have been capped and freeze for 48 hours. Reinstall frames after thawing</a:t>
            </a:r>
            <a:r>
              <a:rPr lang="en-US" sz="1400" i="1" dirty="0" smtClean="0"/>
              <a:t>.</a:t>
            </a:r>
          </a:p>
          <a:p>
            <a:endParaRPr lang="en-US" sz="1400" i="1" dirty="0"/>
          </a:p>
          <a:p>
            <a:r>
              <a:rPr lang="en-US" sz="1400" dirty="0"/>
              <a:t>IPM methods often are not a sufficient form of control and pesticides need to be used. </a:t>
            </a:r>
            <a:r>
              <a:rPr lang="en-US" sz="1400" dirty="0" smtClean="0"/>
              <a:t>It is </a:t>
            </a:r>
            <a:r>
              <a:rPr lang="en-US" sz="1400" dirty="0"/>
              <a:t>strongly encourage the use of “soft chemicals”. These are naturally occurring products and many naturally existing in honey. The two most common are </a:t>
            </a:r>
            <a:r>
              <a:rPr lang="en-US" sz="1400" u="sng" dirty="0"/>
              <a:t>Api Life VAR </a:t>
            </a:r>
            <a:r>
              <a:rPr lang="en-US" sz="1400" dirty="0"/>
              <a:t>and </a:t>
            </a:r>
            <a:r>
              <a:rPr lang="en-US" sz="1400" u="sng" dirty="0"/>
              <a:t>MiteAway Quick Strips</a:t>
            </a:r>
            <a:r>
              <a:rPr lang="en-US" sz="1400" dirty="0"/>
              <a:t>. Api Life VAR is made with thymol, which is used in mouthwash, and other essential oils. Evaporative wafers are placed on the hive and the thymol vapor kills the varroa. MiteAway Quick Strips use food grade formic acid, which naturally occurs in honey. </a:t>
            </a:r>
            <a:r>
              <a:rPr lang="en-US" sz="1400" dirty="0" smtClean="0"/>
              <a:t>Another product that is coming on the </a:t>
            </a:r>
            <a:endParaRPr lang="en-US" sz="1400" dirty="0"/>
          </a:p>
        </p:txBody>
      </p:sp>
    </p:spTree>
    <p:extLst>
      <p:ext uri="{BB962C8B-B14F-4D97-AF65-F5344CB8AC3E}">
        <p14:creationId xmlns:p14="http://schemas.microsoft.com/office/powerpoint/2010/main" val="106327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Small Hive Beetle</a:t>
            </a:r>
            <a:endParaRPr lang="en-US" dirty="0"/>
          </a:p>
        </p:txBody>
      </p:sp>
      <p:sp>
        <p:nvSpPr>
          <p:cNvPr id="3" name="TextBox 2"/>
          <p:cNvSpPr txBox="1"/>
          <p:nvPr/>
        </p:nvSpPr>
        <p:spPr>
          <a:xfrm>
            <a:off x="381000" y="1371600"/>
            <a:ext cx="8534400" cy="3970318"/>
          </a:xfrm>
          <a:prstGeom prst="rect">
            <a:avLst/>
          </a:prstGeom>
          <a:noFill/>
        </p:spPr>
        <p:txBody>
          <a:bodyPr wrap="square" rtlCol="0">
            <a:spAutoFit/>
          </a:bodyPr>
          <a:lstStyle/>
          <a:p>
            <a:r>
              <a:rPr lang="en-US" dirty="0" smtClean="0"/>
              <a:t>The small hive beetle is a small uniform dark brown to black beetle about 5-7mm long with “clubbed” antennae.</a:t>
            </a:r>
          </a:p>
          <a:p>
            <a:r>
              <a:rPr lang="en-US" dirty="0" smtClean="0"/>
              <a:t>The adult beetles are usually found toward the back of the hive on the bottom board, but can often be seen along the frame rests or running along the edges of the inner cover. The females will lay egg masses in protected crevasses in the hive. The larva feed on the honey and pollen. If the infestation is severe enough the bees will abandon the hive.</a:t>
            </a:r>
            <a:br>
              <a:rPr lang="en-US" dirty="0" smtClean="0"/>
            </a:br>
            <a:r>
              <a:rPr lang="en-US" dirty="0" smtClean="0"/>
              <a:t/>
            </a:r>
            <a:br>
              <a:rPr lang="en-US" dirty="0" smtClean="0"/>
            </a:br>
            <a:r>
              <a:rPr lang="en-US" dirty="0" smtClean="0"/>
              <a:t>As they move about the hive they defecate forming a slimy mess which results in the honey fermenting. Once the larva have matured they will leave the hive and burrow into the soil. There they will pupate into adult beetles. Soil conditions and temperature affects their ability to reproduce. The sand loams of southern regions are ideal for the larva once out of the hive, however, winters in the north retard the population growth.</a:t>
            </a:r>
            <a:endParaRPr lang="en-US" dirty="0"/>
          </a:p>
        </p:txBody>
      </p:sp>
    </p:spTree>
    <p:extLst>
      <p:ext uri="{BB962C8B-B14F-4D97-AF65-F5344CB8AC3E}">
        <p14:creationId xmlns:p14="http://schemas.microsoft.com/office/powerpoint/2010/main" val="417761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Hive Beetle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782436"/>
            <a:ext cx="3352800" cy="229643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429000"/>
            <a:ext cx="2095500" cy="304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3886200"/>
            <a:ext cx="3333750" cy="2352675"/>
          </a:xfrm>
          <a:prstGeom prst="rect">
            <a:avLst/>
          </a:prstGeom>
        </p:spPr>
      </p:pic>
    </p:spTree>
    <p:extLst>
      <p:ext uri="{BB962C8B-B14F-4D97-AF65-F5344CB8AC3E}">
        <p14:creationId xmlns:p14="http://schemas.microsoft.com/office/powerpoint/2010/main" val="145080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Small Hive Beetle Prevention and Control</a:t>
            </a:r>
            <a:endParaRPr lang="en-US" dirty="0"/>
          </a:p>
        </p:txBody>
      </p:sp>
      <p:sp>
        <p:nvSpPr>
          <p:cNvPr id="3" name="TextBox 2"/>
          <p:cNvSpPr txBox="1"/>
          <p:nvPr/>
        </p:nvSpPr>
        <p:spPr>
          <a:xfrm>
            <a:off x="533400" y="1676400"/>
            <a:ext cx="8153400" cy="4247317"/>
          </a:xfrm>
          <a:prstGeom prst="rect">
            <a:avLst/>
          </a:prstGeom>
          <a:noFill/>
        </p:spPr>
        <p:txBody>
          <a:bodyPr wrap="square" rtlCol="0">
            <a:spAutoFit/>
          </a:bodyPr>
          <a:lstStyle/>
          <a:p>
            <a:pPr algn="ctr"/>
            <a:r>
              <a:rPr lang="en-US" dirty="0" smtClean="0"/>
              <a:t>Prevention</a:t>
            </a:r>
          </a:p>
          <a:p>
            <a:pPr algn="ctr"/>
            <a:endParaRPr lang="en-US" dirty="0" smtClean="0"/>
          </a:p>
          <a:p>
            <a:pPr marL="285750" indent="-285750">
              <a:buFont typeface="Arial" pitchFamily="34" charset="0"/>
              <a:buChar char="•"/>
            </a:pPr>
            <a:r>
              <a:rPr lang="en-US" dirty="0" smtClean="0"/>
              <a:t>Maintaining </a:t>
            </a:r>
            <a:r>
              <a:rPr lang="en-US" dirty="0"/>
              <a:t>healthy bee colonies that are capable of protecting all comb in the hive is desirable in preventing small hive beetle problems</a:t>
            </a:r>
            <a:r>
              <a:rPr lang="en-US" dirty="0" smtClean="0"/>
              <a:t>.</a:t>
            </a:r>
          </a:p>
          <a:p>
            <a:pPr marL="285750" indent="-285750">
              <a:buFont typeface="Arial" pitchFamily="34" charset="0"/>
              <a:buChar char="•"/>
            </a:pPr>
            <a:r>
              <a:rPr lang="en-US" dirty="0"/>
              <a:t>Removing excess supers of unprotected honey and empty comb from the hive is highly recommended. </a:t>
            </a:r>
            <a:endParaRPr lang="en-US" dirty="0" smtClean="0"/>
          </a:p>
          <a:p>
            <a:pPr marL="285750" indent="-285750">
              <a:buFont typeface="Arial" pitchFamily="34" charset="0"/>
              <a:buChar char="•"/>
            </a:pPr>
            <a:r>
              <a:rPr lang="en-US" dirty="0"/>
              <a:t>Beekeepers should avoid leaving filled honey supers standing in the honey house for more than a day or so</a:t>
            </a:r>
            <a:r>
              <a:rPr lang="en-US" dirty="0" smtClean="0"/>
              <a:t>.</a:t>
            </a:r>
          </a:p>
          <a:p>
            <a:pPr marL="285750" indent="-285750">
              <a:buFont typeface="Arial" pitchFamily="34" charset="0"/>
              <a:buChar char="•"/>
            </a:pPr>
            <a:r>
              <a:rPr lang="en-US" dirty="0"/>
              <a:t>Purchasing colonies, packages, and nucs from reliable sources that have been certified beetle free is highly recommended</a:t>
            </a:r>
            <a:r>
              <a:rPr lang="en-US" dirty="0" smtClean="0"/>
              <a:t>.</a:t>
            </a:r>
          </a:p>
          <a:p>
            <a:pPr algn="ctr"/>
            <a:endParaRPr lang="en-US" dirty="0" smtClean="0"/>
          </a:p>
          <a:p>
            <a:pPr algn="ctr"/>
            <a:r>
              <a:rPr lang="en-US" dirty="0" smtClean="0"/>
              <a:t>Control</a:t>
            </a:r>
            <a:endParaRPr lang="en-US" dirty="0"/>
          </a:p>
          <a:p>
            <a:pPr marL="285750" indent="-285750">
              <a:buFont typeface="Arial" pitchFamily="34" charset="0"/>
              <a:buChar char="•"/>
            </a:pPr>
            <a:r>
              <a:rPr lang="en-US" dirty="0" smtClean="0"/>
              <a:t>Beetle Jail</a:t>
            </a:r>
          </a:p>
          <a:p>
            <a:pPr marL="285750" indent="-285750">
              <a:buFont typeface="Arial" pitchFamily="34" charset="0"/>
              <a:buChar char="•"/>
            </a:pPr>
            <a:r>
              <a:rPr lang="en-US" dirty="0" smtClean="0"/>
              <a:t>Beetle Blaster</a:t>
            </a:r>
          </a:p>
          <a:p>
            <a:pPr marL="285750" indent="-285750">
              <a:buFont typeface="Arial" pitchFamily="34" charset="0"/>
              <a:buChar char="•"/>
            </a:pPr>
            <a:r>
              <a:rPr lang="en-US" dirty="0" smtClean="0"/>
              <a:t>Hood Small Beetle  Trap</a:t>
            </a:r>
            <a:endParaRPr lang="en-US" dirty="0"/>
          </a:p>
        </p:txBody>
      </p:sp>
    </p:spTree>
    <p:extLst>
      <p:ext uri="{BB962C8B-B14F-4D97-AF65-F5344CB8AC3E}">
        <p14:creationId xmlns:p14="http://schemas.microsoft.com/office/powerpoint/2010/main" val="1865511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514600"/>
            <a:ext cx="1581150" cy="369332"/>
          </a:xfrm>
          <a:prstGeom prst="rect">
            <a:avLst/>
          </a:prstGeom>
          <a:noFill/>
        </p:spPr>
        <p:txBody>
          <a:bodyPr wrap="square" rtlCol="0">
            <a:spAutoFit/>
          </a:bodyPr>
          <a:lstStyle/>
          <a:p>
            <a:pPr algn="ctr"/>
            <a:r>
              <a:rPr lang="en-US" dirty="0"/>
              <a:t>Beetle Jail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04800"/>
            <a:ext cx="1428750" cy="2024063"/>
          </a:xfrm>
          <a:prstGeom prst="rect">
            <a:avLst/>
          </a:prstGeom>
        </p:spPr>
      </p:pic>
      <p:pic>
        <p:nvPicPr>
          <p:cNvPr id="1026" name="Picture 2" descr="http://www.dadant.com/catalog/images/M01945---Cutts-Beetle-Bl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320842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43500" y="3581400"/>
            <a:ext cx="2979820" cy="381000"/>
          </a:xfrm>
          <a:prstGeom prst="rect">
            <a:avLst/>
          </a:prstGeom>
          <a:noFill/>
        </p:spPr>
        <p:txBody>
          <a:bodyPr wrap="square" rtlCol="0">
            <a:spAutoFit/>
          </a:bodyPr>
          <a:lstStyle/>
          <a:p>
            <a:pPr algn="ctr"/>
            <a:r>
              <a:rPr lang="en-US" dirty="0" smtClean="0"/>
              <a:t>Beetle Blaster</a:t>
            </a:r>
            <a:endParaRPr lang="en-US" dirty="0"/>
          </a:p>
        </p:txBody>
      </p:sp>
      <p:sp>
        <p:nvSpPr>
          <p:cNvPr id="7" name="AutoShape 6" descr="data:image/jpeg;base64,/9j/4AAQSkZJRgABAQAAAQABAAD/2wCEAAkGBg0NDg8QEBAUEA8NDw8PDQ8QDg8NDQ0NGBAVFhMQEhIXGyYeFxkjGhQSHy8gIycpLCwtFR4xNTAqNSYrLCkBCQoKDgwOGg8PGi8kHSQ1NTUpKSkvLDIpLDQsLS0qLCwpKSkyLCksLCksNSw1LCwsLCkpLCkpKSwsKSwsKSwsKf/AABEIALQA8AMBIgACEQEDEQH/xAAbAAEAAgMBAQAAAAAAAAAAAAAABQYBAgQDB//EAEMQAAIBAQMIBAkLAwUBAAAAAAABAhEDBFEFEhMhMVKRkgYUodEVIkFhYoGTscEjMkJTVHFyoqOy4YLC4jNDY9LwJP/EABkBAQADAQEAAAAAAAAAAAAAAAABAgQDBf/EACoRAQACAAQFAwMFAAAAAAAAAAABAgMREiEEE0FRYTEyUhRCoSIjcbHR/9oADAMBAAIRAxEAPwD7cACUAAAAAAAAAAAAAAAAAAAAAAAAAAAAAAAAAAAAAAAAAAAAAAAAAAAAAAAAAAAAAAAAAAAAAAAAAAAAAAAAAAAAAAAAAAAAAAAAAAAAAAAAAAAAAAAAAAAAAAc9/vLsrKU0qtLUtuup0GlvZKcXF7HTZt21K2zynJMK/aZevCXzE6eg1V8Tezy7b7MxY/MmnTiet+sEpwc3nVdFWPzdWw3ul8haUSdXFUai1J4a6bDz+ZOqYm2UuunbOGnhm33Vyy7x4Xt91cj7yVU4UVWq6vKZebj2nfTfpZXbsivCt43FySMPKl4wXIyWVPI+1jXiRNb9zZEvKl4w/TZjwnecP0yWdcewKuCfqaIyv3lOyJ8JXnD9Mz1+9YP2f8Er/SZVmvP2iK3n7jZE9cvmD9mOtXzCXs13Ero3ibZsidNusybInrV8wlyI1d5vfpci7iYpIUkNFu8mcIbrN79LlS+BnT3vGXCJL+NgKPD3Eabd5NkRpL5jLhEVvvpflJZxe77jXRvd7SNM95/KdkXm33GXGIdnfd6XGJK6J7v5hofR/MNFvP5/wzhEOF93pc0TGivu9LnRMaB+fiFYyx40ZHLt5M4Qjsr5vS9oOr3x/Tl7QmnYz83AaCWPuRXl38pzhA2lwvcqpyk66qaV0fac1lYXuNI57XjSzM2Uox27CbyjfIXWKlaZ1JSzVm+M60br2G1xslN1kquKTW1NNt9xztS02iseq8TGWctch3q1krSztHnSsZKLlWrdVWjflpqJQ0srCEK5qSq6um2Txb8puelh1mtYiWe0xM7AALquTKUKxi8Jr4oq/RTxcp3+GMIy4T/zLZfo1s35qPtKjkfxMszX1t1frazf+p52L+niaz3aK74crqAD0WcAAAAAAAAAAAAAAAAAAAAAAAAAAFd6X+N1eG9OT/av7iVyYtUni0uEf5IfpHLOvV2jhFy/N/iTeTV8n98pe+nwMMb8R/DvO2G6gAbnAAAGluqwkvRfuKY5ZmWLnL62ztrP10bXvLs1X1lFypNxveT7TC8xg/6k4+8wcVtiUt5d8P22hegAb3AAAAAAAAAAAAAAAAAAAAAAAAAAAFXypLOyjFfV2a9zf9xYbjH5KHnjXjrKxevHv14luJR7Fq7C12EaQisIxXYYcDfGtLvfakNwAbnAAAAo/Sz5NWc/qr5ZS9WmLwUzp1ZfIXjVsSmvVR1MHHbVrPlowPWYXMHldbXPs4S3oRlxin8T1N7OAAAAAB5K9QxerU9UnrPU4IyhBv5RJtuqbjiQOvrEfPyyHWI4Pkkc3XrNf78OeHeavKVj9ohzw7wOvTrCXJIadYS5WcbypYfaIc8B4Vu/2iPPEDs0ywlysadYS5WcPha7/aI88Q8rXf7RDniB2SvUVtTVXTXFnsRUr5YT1aeMm9iU47fJqJUAACQAAAAVAqd1jn3i8S259u4r7k2i2FTyA8+edv20pdq/kthh4TfVPl3xukAANzgAAAVjplY51naresJcaPuLOQnSWzrGPnjOP/uJj42M8GXbB97r6PWufc7rLG72X7EvgSBDdDp1yfdvRg4csmiZNNJzrEuU+oAC6AAACgZdsP8A6LTV9OXvL+U/LdjW3tPPJlLTkiVfV2Mq7EirubK7kalckersjPViSV3M6AjUnJFu7mvVyUd3NXdxqMnjkmw+Ws/xw/cj6EUvJtlS2s66vGi8PKXQtWc1sgAFwAAA8r3PNs7R7sJvhFnqcWWpUu1s/wDjkuOr4lbTlWZTHqhOjEP9L8Mpe/vRaCv9G4a/w2fva7iwGXg4/bz8uuN7gAGxxAAAIvpDGtknhL4MlDnv1zVtBwbpVp1pWhxx6TfDmsL0nTaJV/o/b2tlYqCooKU3Gtm23WTb11JTwha+b2b7zpu2TbOzhGG3NW2tK+c9uqww7WZqYONERGpe1qzPo4HlC1xXs5d4V+tcV7N9539Whh2sz1aGHaX5WL8kaq9kf121x/S/k2V8tMfyJfE7tBHDtY6vDAcrE+Rqr2Q2VLS1nGKjOUJJtqSbitnlUdpxWV0dFqflbbq223rbbLNoI4drM6CGHay0Yd+sqzNVcVyeHYzKuTw7GWLQQwGgjgTy7GcIDqbw7DPU/MT2gjh7xoIbo5dzOFfdzeBh3F4Fg6vDBDq8MFwHLv4TnCuWlxbTWbVOLVKbao3yRdp2Gd40/HpVyb8mxKtcWWHQQ3VwGghurgVnBvPVOqEbK3td6XGK+Brp7TelzruJJ3Wzf0UbaCG6uCK/T4ny/tOuvZEytbR/Sn7RL4GmfPGftWTOghurghoYbq4Ij6a/yTzK9kPWeM/ayPC+WU52bTlKiVXWblX70WDRR3VwRjRR3VyoieFtP3EYkR0RPR2zorR/hjwRMmIwS2JL7kkZNODh8ukVc721TmAA7KAAAAAAAAAAAAAAAAAAAAAAAAAAAAAAAAAAAAAAAAAAAAAAAAAAAAAAAAAAAAAAAAAAAAAAAAAAAAAAAAAAAAAAAAAAAAAAAAAAAAAAAAAAAAAAAAAAAAAAAAP/2Q=="/>
          <p:cNvSpPr>
            <a:spLocks noChangeAspect="1" noChangeArrowheads="1"/>
          </p:cNvSpPr>
          <p:nvPr/>
        </p:nvSpPr>
        <p:spPr bwMode="auto">
          <a:xfrm>
            <a:off x="63500" y="-695325"/>
            <a:ext cx="191452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375" y="3962400"/>
            <a:ext cx="2286000" cy="1709928"/>
          </a:xfrm>
          <a:prstGeom prst="rect">
            <a:avLst/>
          </a:prstGeom>
        </p:spPr>
      </p:pic>
      <p:sp>
        <p:nvSpPr>
          <p:cNvPr id="9" name="TextBox 8"/>
          <p:cNvSpPr txBox="1"/>
          <p:nvPr/>
        </p:nvSpPr>
        <p:spPr>
          <a:xfrm>
            <a:off x="1295400" y="5943600"/>
            <a:ext cx="2819400" cy="369332"/>
          </a:xfrm>
          <a:prstGeom prst="rect">
            <a:avLst/>
          </a:prstGeom>
          <a:noFill/>
        </p:spPr>
        <p:txBody>
          <a:bodyPr wrap="square" rtlCol="0">
            <a:spAutoFit/>
          </a:bodyPr>
          <a:lstStyle/>
          <a:p>
            <a:pPr algn="ctr"/>
            <a:r>
              <a:rPr lang="en-US" dirty="0" smtClean="0"/>
              <a:t>Hood Small Beetle Trap</a:t>
            </a:r>
            <a:endParaRPr lang="en-US" dirty="0"/>
          </a:p>
        </p:txBody>
      </p:sp>
    </p:spTree>
    <p:extLst>
      <p:ext uri="{BB962C8B-B14F-4D97-AF65-F5344CB8AC3E}">
        <p14:creationId xmlns:p14="http://schemas.microsoft.com/office/powerpoint/2010/main" val="3332040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860</TotalTime>
  <Words>1572</Words>
  <Application>Microsoft Office PowerPoint</Application>
  <PresentationFormat>On-screen Show (4:3)</PresentationFormat>
  <Paragraphs>121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Diseases, Pests and queenlessness</vt:lpstr>
      <vt:lpstr>Varroa Mites</vt:lpstr>
      <vt:lpstr>Varroa Mite Life Cycle</vt:lpstr>
      <vt:lpstr>Monitoring for Mites</vt:lpstr>
      <vt:lpstr>Treatment</vt:lpstr>
      <vt:lpstr>Small Hive Beetle</vt:lpstr>
      <vt:lpstr>Small Hive Beetle</vt:lpstr>
      <vt:lpstr>Small Hive Beetle Prevention and Control</vt:lpstr>
      <vt:lpstr>PowerPoint Presentation</vt:lpstr>
      <vt:lpstr>Nosema</vt:lpstr>
      <vt:lpstr>Tracheal Mites</vt:lpstr>
      <vt:lpstr>Wax Moth</vt:lpstr>
      <vt:lpstr>Wax Moth Treatment</vt:lpstr>
      <vt:lpstr>Queenlessness</vt:lpstr>
      <vt:lpstr>Queenlessness</vt:lpstr>
      <vt:lpstr>Queenlessness</vt:lpstr>
      <vt:lpstr>Queenlessness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Diseases, Pests and queenlessness</dc:title>
  <dc:creator>Joseph</dc:creator>
  <cp:lastModifiedBy>Joseph</cp:lastModifiedBy>
  <cp:revision>27</cp:revision>
  <dcterms:created xsi:type="dcterms:W3CDTF">2012-04-20T21:03:44Z</dcterms:created>
  <dcterms:modified xsi:type="dcterms:W3CDTF">2012-04-24T11:55:50Z</dcterms:modified>
</cp:coreProperties>
</file>